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oppins Light"/>
      <p:regular r:id="rId17"/>
    </p:embeddedFont>
    <p:embeddedFont>
      <p:font typeface="Poppins Light"/>
      <p:regular r:id="rId18"/>
    </p:embeddedFont>
    <p:embeddedFont>
      <p:font typeface="Poppins Light"/>
      <p:regular r:id="rId19"/>
    </p:embeddedFont>
    <p:embeddedFont>
      <p:font typeface="Poppins Light"/>
      <p:regular r:id="rId20"/>
    </p:embeddedFont>
    <p:embeddedFont>
      <p:font typeface="Roboto Light"/>
      <p:regular r:id="rId21"/>
    </p:embeddedFont>
    <p:embeddedFont>
      <p:font typeface="Roboto Light"/>
      <p:regular r:id="rId22"/>
    </p:embeddedFont>
    <p:embeddedFont>
      <p:font typeface="Roboto Light"/>
      <p:regular r:id="rId23"/>
    </p:embeddedFont>
    <p:embeddedFont>
      <p:font typeface="Roboto Light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sv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svg"/><Relationship Id="rId13" Type="http://schemas.openxmlformats.org/officeDocument/2006/relationships/slideLayout" Target="../slideLayouts/slideLayout9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MEUGPS LABS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 estudantes a cofundadores: A fundação da nossa SoftHouse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45" y="1049774"/>
            <a:ext cx="7890510" cy="1119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800"/>
              </a:lnSpc>
              <a:buNone/>
            </a:pPr>
            <a:r>
              <a:rPr lang="en-US" sz="70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 Futuro é Nosso</a:t>
            </a:r>
            <a:endParaRPr lang="en-US" sz="7050" dirty="0"/>
          </a:p>
        </p:txBody>
      </p:sp>
      <p:sp>
        <p:nvSpPr>
          <p:cNvPr id="4" name="Text 1"/>
          <p:cNvSpPr/>
          <p:nvPr/>
        </p:nvSpPr>
        <p:spPr>
          <a:xfrm>
            <a:off x="626745" y="2437686"/>
            <a:ext cx="290524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 Jornada Começa Agora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6745" y="2986088"/>
            <a:ext cx="3855720" cy="1763316"/>
          </a:xfrm>
          <a:prstGeom prst="roundRect">
            <a:avLst>
              <a:gd name="adj" fmla="val 42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13435" y="3172778"/>
            <a:ext cx="537210" cy="537210"/>
          </a:xfrm>
          <a:prstGeom prst="roundRect">
            <a:avLst>
              <a:gd name="adj" fmla="val 17019574"/>
            </a:avLst>
          </a:prstGeom>
          <a:solidFill>
            <a:srgbClr val="F2F2F3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192" y="3320534"/>
            <a:ext cx="241697" cy="24169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3435" y="3889058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82F6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Telemetria AIoT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813435" y="4276249"/>
            <a:ext cx="348234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Tecnologia de ponta</a:t>
            </a:r>
            <a:endParaRPr lang="en-US" sz="1400" dirty="0"/>
          </a:p>
        </p:txBody>
      </p:sp>
      <p:sp>
        <p:nvSpPr>
          <p:cNvPr id="10" name="Shape 6"/>
          <p:cNvSpPr/>
          <p:nvPr/>
        </p:nvSpPr>
        <p:spPr>
          <a:xfrm>
            <a:off x="4661535" y="2986088"/>
            <a:ext cx="3855720" cy="1763316"/>
          </a:xfrm>
          <a:prstGeom prst="roundRect">
            <a:avLst>
              <a:gd name="adj" fmla="val 42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48225" y="3172778"/>
            <a:ext cx="537210" cy="537210"/>
          </a:xfrm>
          <a:prstGeom prst="roundRect">
            <a:avLst>
              <a:gd name="adj" fmla="val 17019574"/>
            </a:avLst>
          </a:prstGeom>
          <a:solidFill>
            <a:srgbClr val="F2F2F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5982" y="3320534"/>
            <a:ext cx="241697" cy="24169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48225" y="3889058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22C55E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Soberania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4848225" y="4276249"/>
            <a:ext cx="348234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Controle total da stack</a:t>
            </a:r>
            <a:endParaRPr lang="en-US" sz="1400" dirty="0"/>
          </a:p>
        </p:txBody>
      </p:sp>
      <p:sp>
        <p:nvSpPr>
          <p:cNvPr id="15" name="Shape 10"/>
          <p:cNvSpPr/>
          <p:nvPr/>
        </p:nvSpPr>
        <p:spPr>
          <a:xfrm>
            <a:off x="626745" y="4928473"/>
            <a:ext cx="7890510" cy="1763316"/>
          </a:xfrm>
          <a:prstGeom prst="roundRect">
            <a:avLst>
              <a:gd name="adj" fmla="val 42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813435" y="5115163"/>
            <a:ext cx="537210" cy="537210"/>
          </a:xfrm>
          <a:prstGeom prst="roundRect">
            <a:avLst>
              <a:gd name="adj" fmla="val 17019574"/>
            </a:avLst>
          </a:prstGeom>
          <a:solidFill>
            <a:srgbClr val="F2F2F3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1192" y="5262920"/>
            <a:ext cx="241697" cy="24169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13435" y="5831443"/>
            <a:ext cx="2238494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3B82F6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Elite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813435" y="6218634"/>
            <a:ext cx="751713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Excelência técnica sempre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626745" y="6893243"/>
            <a:ext cx="789051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MEUGPS LABS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De estudantes a cofundadores. Vamos construir o impossível.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3845004"/>
            <a:ext cx="1733312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sp>
        <p:nvSpPr>
          <p:cNvPr id="4" name="Text 1"/>
          <p:cNvSpPr/>
          <p:nvPr/>
        </p:nvSpPr>
        <p:spPr>
          <a:xfrm>
            <a:off x="929878" y="3912989"/>
            <a:ext cx="14611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BOARD DE HEADS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4361974"/>
            <a:ext cx="10886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Visão de Dono, Compromisso de Sócio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5637728"/>
            <a:ext cx="4606171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Todos são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B82F6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administradores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62898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Não somos apenas desenvolvedores. Somos cofundadores com equity e voz ativa nas decisões estratégicas do negócio.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637728"/>
            <a:ext cx="415921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Protagonistas do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2C55E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projeto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599521" y="628983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Cada decisão técnica e de negócio passa pelo board. Responsabilidade compartilhada, crescimento coletivo.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179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 Poder do GitHub Student Pack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500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Nosso Capital Inicial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3579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$300+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793790" y="43897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Créditos Cloud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88013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Azure e DigitalOcean para infraestrutura de produção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07093" y="33579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50+</a:t>
            </a:r>
            <a:endParaRPr lang="en-US" sz="5850" dirty="0"/>
          </a:p>
        </p:txBody>
      </p:sp>
      <p:sp>
        <p:nvSpPr>
          <p:cNvPr id="9" name="Text 6"/>
          <p:cNvSpPr/>
          <p:nvPr/>
        </p:nvSpPr>
        <p:spPr>
          <a:xfrm>
            <a:off x="3407093" y="43897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Ferramentas Pro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07093" y="4880134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Stack completo de desenvolvimento enterprise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020395" y="3357920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100%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6020395" y="4389715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Soberania Tech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020395" y="4880134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Infraestrutura própria, sem dependências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6223992"/>
            <a:ext cx="7556421" cy="963811"/>
          </a:xfrm>
          <a:prstGeom prst="roundRect">
            <a:avLst>
              <a:gd name="adj" fmla="val 9884"/>
            </a:avLst>
          </a:prstGeom>
          <a:solidFill>
            <a:srgbClr val="252528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04" y="6568083"/>
            <a:ext cx="283488" cy="22681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1530906" y="6507480"/>
            <a:ext cx="659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Quem ativa o pack = Investidor de infraestrutura do squad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001792"/>
            <a:ext cx="1579245" cy="426244"/>
          </a:xfrm>
          <a:prstGeom prst="roundRect">
            <a:avLst>
              <a:gd name="adj" fmla="val 17880"/>
            </a:avLst>
          </a:prstGeom>
          <a:solidFill>
            <a:srgbClr val="252528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6278" y="1124188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1069777"/>
            <a:ext cx="103489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ESTRATÉGIA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5187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Foco: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B82F6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Segurança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e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2C55E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Telemetria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276481"/>
            <a:ext cx="3664744" cy="2402324"/>
          </a:xfrm>
          <a:prstGeom prst="roundRect">
            <a:avLst>
              <a:gd name="adj" fmla="val 39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510915"/>
            <a:ext cx="319587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Rastreamento Inteligente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14624" y="435566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Sistema de localização em tempo real com precisão GPS e triangulação celular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276481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182" y="3510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Bloqueio Antifurto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06182" y="400133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Corte automático de ignição e combustível via comando remoto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90561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6140053"/>
            <a:ext cx="36139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Proteção Patrimonial Real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14624" y="663047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Veículos e embarcações protegidos por tecnologia de ponta AIoT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6033"/>
            <a:ext cx="57672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Nossa Stack Técnica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445538"/>
            <a:ext cx="31756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Elite 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highlight>
                  <a:srgbClr val="3B82F6"/>
                </a:highlight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AIoT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Development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140029"/>
            <a:ext cx="1134070" cy="136088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54674" y="23668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Hardware AIoT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2154674" y="285726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ESP32 e Arduino — Sensores avançados e sistemas de bloqueio embarcados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500914"/>
            <a:ext cx="1134070" cy="13608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54674" y="37277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Backend Robusto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2154674" y="4218146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Node.js + PostgreSQL — API escalável e banco de dados enterprise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861798"/>
            <a:ext cx="1134070" cy="136088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54674" y="5088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Infraestrutura Cloud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54674" y="557903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Linux + Azure/DigitalOcean — Deploy automatizado e alta disponibilidade</a:t>
            </a:r>
            <a:endParaRPr lang="en-US" sz="17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222683"/>
            <a:ext cx="1134070" cy="13608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54674" y="6449497"/>
            <a:ext cx="3289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Diferencial Competitivo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2154674" y="6939915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2C55E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Soberania tecnológica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total com hardware aberto e stack própria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535"/>
            <a:ext cx="57803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Tecnologia de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2C55E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Ponta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077289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IoT Embarcado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012763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Sensores de movimento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817864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GPS de alta precisão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622965"/>
            <a:ext cx="212276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Módulos GSM/4G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3477578" y="3077289"/>
            <a:ext cx="212276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Processamento Edge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77578" y="4012763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Decisões locais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3477578" y="4454962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Baixa latência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477578" y="4897160"/>
            <a:ext cx="21227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Offline-first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161365" y="3077289"/>
            <a:ext cx="22038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Telemetria Real-Time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161365" y="4012763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Dashboards ao vivo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161365" y="4817864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Alertas instantâneos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161365" y="5622965"/>
            <a:ext cx="22038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Analytics avançado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5083" y="698778"/>
            <a:ext cx="1047036" cy="372308"/>
          </a:xfrm>
          <a:prstGeom prst="roundRect">
            <a:avLst>
              <a:gd name="adj" fmla="val 17152"/>
            </a:avLst>
          </a:prstGeom>
          <a:noFill/>
          <a:ln w="7620">
            <a:solidFill>
              <a:srgbClr val="F2F2F3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646" y="808911"/>
            <a:ext cx="152043" cy="1520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4651" y="763310"/>
            <a:ext cx="575905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2F2F3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SQUADS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665083" y="1147048"/>
            <a:ext cx="5339239" cy="593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Formação dos Squads</a:t>
            </a:r>
            <a:endParaRPr lang="en-US" sz="3700" dirty="0"/>
          </a:p>
        </p:txBody>
      </p:sp>
      <p:sp>
        <p:nvSpPr>
          <p:cNvPr id="7" name="Text 3"/>
          <p:cNvSpPr/>
          <p:nvPr/>
        </p:nvSpPr>
        <p:spPr>
          <a:xfrm>
            <a:off x="665083" y="1816894"/>
            <a:ext cx="3567589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STAKES.md — Sua Posse Oficial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65083" y="2398752"/>
            <a:ext cx="7813834" cy="1140500"/>
          </a:xfrm>
          <a:prstGeom prst="roundRect">
            <a:avLst>
              <a:gd name="adj" fmla="val 699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9" name="Shape 5"/>
          <p:cNvSpPr/>
          <p:nvPr/>
        </p:nvSpPr>
        <p:spPr>
          <a:xfrm>
            <a:off x="687943" y="2421612"/>
            <a:ext cx="760214" cy="1094780"/>
          </a:xfrm>
          <a:prstGeom prst="roundRect">
            <a:avLst>
              <a:gd name="adj" fmla="val 6892"/>
            </a:avLst>
          </a:prstGeom>
          <a:solidFill>
            <a:srgbClr val="3D3D42"/>
          </a:solidFill>
          <a:ln/>
        </p:spPr>
      </p:sp>
      <p:sp>
        <p:nvSpPr>
          <p:cNvPr id="10" name="Text 6"/>
          <p:cNvSpPr/>
          <p:nvPr/>
        </p:nvSpPr>
        <p:spPr>
          <a:xfrm>
            <a:off x="921663" y="2790825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638181" y="2611636"/>
            <a:ext cx="273927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Escolha seu Quadrante</a:t>
            </a:r>
            <a:endParaRPr lang="en-US" sz="1850" dirty="0"/>
          </a:p>
        </p:txBody>
      </p:sp>
      <p:sp>
        <p:nvSpPr>
          <p:cNvPr id="12" name="Text 8"/>
          <p:cNvSpPr/>
          <p:nvPr/>
        </p:nvSpPr>
        <p:spPr>
          <a:xfrm>
            <a:off x="1638181" y="3022402"/>
            <a:ext cx="6627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Infra, Backend, Frontend ou AIoT — onde você vai liderar e construir</a:t>
            </a:r>
            <a:endParaRPr lang="en-US" sz="1450" dirty="0"/>
          </a:p>
        </p:txBody>
      </p:sp>
      <p:sp>
        <p:nvSpPr>
          <p:cNvPr id="13" name="Shape 9"/>
          <p:cNvSpPr/>
          <p:nvPr/>
        </p:nvSpPr>
        <p:spPr>
          <a:xfrm>
            <a:off x="665083" y="3729276"/>
            <a:ext cx="7813834" cy="1140500"/>
          </a:xfrm>
          <a:prstGeom prst="roundRect">
            <a:avLst>
              <a:gd name="adj" fmla="val 699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687943" y="3752136"/>
            <a:ext cx="760214" cy="1094780"/>
          </a:xfrm>
          <a:prstGeom prst="roundRect">
            <a:avLst>
              <a:gd name="adj" fmla="val 6892"/>
            </a:avLst>
          </a:prstGeom>
          <a:solidFill>
            <a:srgbClr val="3D3D42"/>
          </a:solidFill>
          <a:ln/>
        </p:spPr>
      </p:sp>
      <p:sp>
        <p:nvSpPr>
          <p:cNvPr id="15" name="Text 11"/>
          <p:cNvSpPr/>
          <p:nvPr/>
        </p:nvSpPr>
        <p:spPr>
          <a:xfrm>
            <a:off x="921663" y="4121348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638181" y="3942159"/>
            <a:ext cx="276784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Pull Request de Entrada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1638181" y="4352925"/>
            <a:ext cx="6627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Adicione seu nome e stake no arquivo STAKES.md do repositório principal</a:t>
            </a:r>
            <a:endParaRPr lang="en-US" sz="1450" dirty="0"/>
          </a:p>
        </p:txBody>
      </p:sp>
      <p:sp>
        <p:nvSpPr>
          <p:cNvPr id="18" name="Shape 14"/>
          <p:cNvSpPr/>
          <p:nvPr/>
        </p:nvSpPr>
        <p:spPr>
          <a:xfrm>
            <a:off x="665083" y="5059799"/>
            <a:ext cx="7813834" cy="1140500"/>
          </a:xfrm>
          <a:prstGeom prst="roundRect">
            <a:avLst>
              <a:gd name="adj" fmla="val 699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19" name="Shape 15"/>
          <p:cNvSpPr/>
          <p:nvPr/>
        </p:nvSpPr>
        <p:spPr>
          <a:xfrm>
            <a:off x="687943" y="5082659"/>
            <a:ext cx="760214" cy="1094780"/>
          </a:xfrm>
          <a:prstGeom prst="roundRect">
            <a:avLst>
              <a:gd name="adj" fmla="val 6892"/>
            </a:avLst>
          </a:prstGeom>
          <a:solidFill>
            <a:srgbClr val="3D3D42"/>
          </a:solidFill>
          <a:ln/>
        </p:spPr>
      </p:sp>
      <p:sp>
        <p:nvSpPr>
          <p:cNvPr id="20" name="Text 16"/>
          <p:cNvSpPr/>
          <p:nvPr/>
        </p:nvSpPr>
        <p:spPr>
          <a:xfrm>
            <a:off x="921663" y="5451872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1638181" y="5272683"/>
            <a:ext cx="2375654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Review do Board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1638181" y="5683448"/>
            <a:ext cx="6627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Aprovação coletiva e merge — você oficialmente se torna cofundador</a:t>
            </a:r>
            <a:endParaRPr lang="en-US" sz="1450" dirty="0"/>
          </a:p>
        </p:txBody>
      </p:sp>
      <p:sp>
        <p:nvSpPr>
          <p:cNvPr id="23" name="Shape 19"/>
          <p:cNvSpPr/>
          <p:nvPr/>
        </p:nvSpPr>
        <p:spPr>
          <a:xfrm>
            <a:off x="665083" y="6390323"/>
            <a:ext cx="7813834" cy="1140500"/>
          </a:xfrm>
          <a:prstGeom prst="roundRect">
            <a:avLst>
              <a:gd name="adj" fmla="val 6999"/>
            </a:avLst>
          </a:prstGeom>
          <a:solidFill>
            <a:srgbClr val="050505"/>
          </a:solidFill>
          <a:ln w="22860">
            <a:solidFill>
              <a:srgbClr val="56565B"/>
            </a:solidFill>
            <a:prstDash val="solid"/>
          </a:ln>
        </p:spPr>
      </p:sp>
      <p:sp>
        <p:nvSpPr>
          <p:cNvPr id="24" name="Shape 20"/>
          <p:cNvSpPr/>
          <p:nvPr/>
        </p:nvSpPr>
        <p:spPr>
          <a:xfrm>
            <a:off x="687943" y="6413183"/>
            <a:ext cx="760214" cy="1094780"/>
          </a:xfrm>
          <a:prstGeom prst="roundRect">
            <a:avLst>
              <a:gd name="adj" fmla="val 6892"/>
            </a:avLst>
          </a:prstGeom>
          <a:solidFill>
            <a:srgbClr val="3D3D42"/>
          </a:solidFill>
          <a:ln/>
        </p:spPr>
      </p:sp>
      <p:sp>
        <p:nvSpPr>
          <p:cNvPr id="25" name="Text 21"/>
          <p:cNvSpPr/>
          <p:nvPr/>
        </p:nvSpPr>
        <p:spPr>
          <a:xfrm>
            <a:off x="921663" y="6782395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22"/>
          <p:cNvSpPr/>
          <p:nvPr/>
        </p:nvSpPr>
        <p:spPr>
          <a:xfrm>
            <a:off x="1638181" y="6603206"/>
            <a:ext cx="2405777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Onboarding Técnico</a:t>
            </a:r>
            <a:endParaRPr lang="en-US" sz="1850" dirty="0"/>
          </a:p>
        </p:txBody>
      </p:sp>
      <p:sp>
        <p:nvSpPr>
          <p:cNvPr id="27" name="Text 23"/>
          <p:cNvSpPr/>
          <p:nvPr/>
        </p:nvSpPr>
        <p:spPr>
          <a:xfrm>
            <a:off x="1638181" y="7013972"/>
            <a:ext cx="6627852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Acesso total: repos, cloud, ferramentas e canais de comunicação do squad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31614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Estrutura de Liderança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Head de Infra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Cloud, DevOps, CI/CD e segurança de sistemas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5633" y="3396377"/>
            <a:ext cx="339328" cy="339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Head de Backend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APIs, banco de dados e lógica de negócio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75201" y="3396377"/>
            <a:ext cx="339328" cy="339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Head de Frontend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Interfaces, dashboards e experiência do usuário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75201" y="5655945"/>
            <a:ext cx="339328" cy="3393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Head de AIoT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Hardware, sensores e sistemas embarcados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633" y="5655945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83987" y="1032748"/>
            <a:ext cx="1226463" cy="374571"/>
          </a:xfrm>
          <a:prstGeom prst="roundRect">
            <a:avLst>
              <a:gd name="adj" fmla="val 17881"/>
            </a:avLst>
          </a:prstGeom>
          <a:solidFill>
            <a:srgbClr val="252528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3526" y="1140262"/>
            <a:ext cx="159425" cy="1594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542603" y="1092518"/>
            <a:ext cx="748308" cy="255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ROADMAP</a:t>
            </a:r>
            <a:endParaRPr lang="en-US" sz="1250" dirty="0"/>
          </a:p>
        </p:txBody>
      </p:sp>
      <p:sp>
        <p:nvSpPr>
          <p:cNvPr id="6" name="Text 2"/>
          <p:cNvSpPr/>
          <p:nvPr/>
        </p:nvSpPr>
        <p:spPr>
          <a:xfrm>
            <a:off x="6183987" y="1486972"/>
            <a:ext cx="7083504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Expansão e </a:t>
            </a:r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22C55E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Legado</a:t>
            </a:r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Regional</a:t>
            </a:r>
            <a:endParaRPr lang="en-US" sz="3900" dirty="0"/>
          </a:p>
        </p:txBody>
      </p:sp>
      <p:sp>
        <p:nvSpPr>
          <p:cNvPr id="7" name="Shape 3"/>
          <p:cNvSpPr/>
          <p:nvPr/>
        </p:nvSpPr>
        <p:spPr>
          <a:xfrm>
            <a:off x="6408182" y="2408753"/>
            <a:ext cx="22860" cy="4787979"/>
          </a:xfrm>
          <a:prstGeom prst="roundRect">
            <a:avLst>
              <a:gd name="adj" fmla="val 366230"/>
            </a:avLst>
          </a:prstGeom>
          <a:solidFill>
            <a:srgbClr val="56565B"/>
          </a:solidFill>
          <a:ln/>
        </p:spPr>
      </p:sp>
      <p:sp>
        <p:nvSpPr>
          <p:cNvPr id="8" name="Shape 4"/>
          <p:cNvSpPr/>
          <p:nvPr/>
        </p:nvSpPr>
        <p:spPr>
          <a:xfrm>
            <a:off x="6609517" y="2621518"/>
            <a:ext cx="597932" cy="22860"/>
          </a:xfrm>
          <a:prstGeom prst="roundRect">
            <a:avLst>
              <a:gd name="adj" fmla="val 366230"/>
            </a:avLst>
          </a:prstGeom>
          <a:solidFill>
            <a:srgbClr val="56565B"/>
          </a:solidFill>
          <a:ln/>
        </p:spPr>
      </p:sp>
      <p:sp>
        <p:nvSpPr>
          <p:cNvPr id="9" name="Shape 5"/>
          <p:cNvSpPr/>
          <p:nvPr/>
        </p:nvSpPr>
        <p:spPr>
          <a:xfrm>
            <a:off x="6183987" y="2408753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258699" y="2446080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7404854" y="2477214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2025 Q1-Q2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7404854" y="2908221"/>
            <a:ext cx="65279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MVP funcional com primeiro lote de 50 dispositivos instalados</a:t>
            </a:r>
            <a:endParaRPr lang="en-US" sz="1550" dirty="0"/>
          </a:p>
        </p:txBody>
      </p:sp>
      <p:sp>
        <p:nvSpPr>
          <p:cNvPr id="13" name="Shape 9"/>
          <p:cNvSpPr/>
          <p:nvPr/>
        </p:nvSpPr>
        <p:spPr>
          <a:xfrm>
            <a:off x="6609517" y="3838456"/>
            <a:ext cx="597932" cy="22860"/>
          </a:xfrm>
          <a:prstGeom prst="roundRect">
            <a:avLst>
              <a:gd name="adj" fmla="val 366230"/>
            </a:avLst>
          </a:prstGeom>
          <a:solidFill>
            <a:srgbClr val="56565B"/>
          </a:solidFill>
          <a:ln/>
        </p:spPr>
      </p:sp>
      <p:sp>
        <p:nvSpPr>
          <p:cNvPr id="14" name="Shape 10"/>
          <p:cNvSpPr/>
          <p:nvPr/>
        </p:nvSpPr>
        <p:spPr>
          <a:xfrm>
            <a:off x="6183987" y="3625691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58699" y="3663017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7404854" y="3694152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2025 Q3-Q4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404854" y="4125158"/>
            <a:ext cx="65279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Escalabilidade regional e parcerias com seguradoras e concessionárias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6609517" y="5055394"/>
            <a:ext cx="597932" cy="22860"/>
          </a:xfrm>
          <a:prstGeom prst="roundRect">
            <a:avLst>
              <a:gd name="adj" fmla="val 366230"/>
            </a:avLst>
          </a:prstGeom>
          <a:solidFill>
            <a:srgbClr val="56565B"/>
          </a:solidFill>
          <a:ln/>
        </p:spPr>
      </p:sp>
      <p:sp>
        <p:nvSpPr>
          <p:cNvPr id="19" name="Shape 15"/>
          <p:cNvSpPr/>
          <p:nvPr/>
        </p:nvSpPr>
        <p:spPr>
          <a:xfrm>
            <a:off x="6183987" y="4842629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58699" y="4879955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350" dirty="0"/>
          </a:p>
        </p:txBody>
      </p:sp>
      <p:sp>
        <p:nvSpPr>
          <p:cNvPr id="21" name="Text 17"/>
          <p:cNvSpPr/>
          <p:nvPr/>
        </p:nvSpPr>
        <p:spPr>
          <a:xfrm>
            <a:off x="7404854" y="4911090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2026</a:t>
            </a:r>
            <a:endParaRPr lang="en-US" sz="1950" dirty="0"/>
          </a:p>
        </p:txBody>
      </p:sp>
      <p:sp>
        <p:nvSpPr>
          <p:cNvPr id="22" name="Text 18"/>
          <p:cNvSpPr/>
          <p:nvPr/>
        </p:nvSpPr>
        <p:spPr>
          <a:xfrm>
            <a:off x="7404854" y="5342096"/>
            <a:ext cx="652795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Core Team vira mentor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— Expansão para escolas técnicas e faculdades</a:t>
            </a:r>
            <a:endParaRPr lang="en-US" sz="1550" dirty="0"/>
          </a:p>
        </p:txBody>
      </p:sp>
      <p:sp>
        <p:nvSpPr>
          <p:cNvPr id="23" name="Shape 19"/>
          <p:cNvSpPr/>
          <p:nvPr/>
        </p:nvSpPr>
        <p:spPr>
          <a:xfrm>
            <a:off x="6609517" y="6272332"/>
            <a:ext cx="597932" cy="22860"/>
          </a:xfrm>
          <a:prstGeom prst="roundRect">
            <a:avLst>
              <a:gd name="adj" fmla="val 366230"/>
            </a:avLst>
          </a:prstGeom>
          <a:solidFill>
            <a:srgbClr val="56565B"/>
          </a:solidFill>
          <a:ln/>
        </p:spPr>
      </p:sp>
      <p:sp>
        <p:nvSpPr>
          <p:cNvPr id="24" name="Shape 20"/>
          <p:cNvSpPr/>
          <p:nvPr/>
        </p:nvSpPr>
        <p:spPr>
          <a:xfrm>
            <a:off x="6183987" y="6059567"/>
            <a:ext cx="448389" cy="448389"/>
          </a:xfrm>
          <a:prstGeom prst="roundRect">
            <a:avLst>
              <a:gd name="adj" fmla="val 1867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258699" y="6096893"/>
            <a:ext cx="298966" cy="373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350" dirty="0"/>
          </a:p>
        </p:txBody>
      </p:sp>
      <p:sp>
        <p:nvSpPr>
          <p:cNvPr id="26" name="Text 22"/>
          <p:cNvSpPr/>
          <p:nvPr/>
        </p:nvSpPr>
        <p:spPr>
          <a:xfrm>
            <a:off x="7404854" y="6128028"/>
            <a:ext cx="2491621" cy="311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2027+</a:t>
            </a:r>
            <a:endParaRPr lang="en-US" sz="1950" dirty="0"/>
          </a:p>
        </p:txBody>
      </p:sp>
      <p:sp>
        <p:nvSpPr>
          <p:cNvPr id="27" name="Text 23"/>
          <p:cNvSpPr/>
          <p:nvPr/>
        </p:nvSpPr>
        <p:spPr>
          <a:xfrm>
            <a:off x="7404854" y="6559034"/>
            <a:ext cx="6527959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Rede regional de inovação — novos labs, novos cofundadores, mesmo DNA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2026-01-04T12:52:27Z</dcterms:created>
  <dcterms:modified xsi:type="dcterms:W3CDTF">2026-01-04T12:52:27Z</dcterms:modified>
</cp:coreProperties>
</file>